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397" r:id="rId6"/>
    <p:sldId id="398" r:id="rId7"/>
    <p:sldId id="690" r:id="rId8"/>
    <p:sldId id="691" r:id="rId9"/>
    <p:sldId id="692" r:id="rId10"/>
    <p:sldId id="693" r:id="rId11"/>
    <p:sldId id="706" r:id="rId12"/>
    <p:sldId id="695" r:id="rId13"/>
    <p:sldId id="696" r:id="rId14"/>
    <p:sldId id="697" r:id="rId15"/>
    <p:sldId id="698" r:id="rId16"/>
    <p:sldId id="707" r:id="rId17"/>
    <p:sldId id="699" r:id="rId18"/>
    <p:sldId id="701" r:id="rId19"/>
    <p:sldId id="702" r:id="rId20"/>
    <p:sldId id="703" r:id="rId21"/>
    <p:sldId id="705" r:id="rId22"/>
    <p:sldId id="704" r:id="rId23"/>
    <p:sldId id="688" r:id="rId24"/>
    <p:sldId id="392" r:id="rId25"/>
  </p:sldIdLst>
  <p:sldSz cx="12192000" cy="6858000"/>
  <p:notesSz cx="67611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7E"/>
    <a:srgbClr val="FBCB21"/>
    <a:srgbClr val="F7FCFF"/>
    <a:srgbClr val="004479"/>
    <a:srgbClr val="E5F5FF"/>
    <a:srgbClr val="C0A868"/>
    <a:srgbClr val="CD7300"/>
    <a:srgbClr val="9797A8"/>
    <a:srgbClr val="CD7F32"/>
    <a:srgbClr val="D79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AAE036-9EA7-4768-B96B-FC3E9F19C95B}" v="35" dt="2024-03-19T12:46:05.486"/>
    <p1510:client id="{814BB358-3861-4983-AC04-CD7F7813C58E}" v="7" dt="2024-03-19T15:06:20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84" autoAdjust="0"/>
  </p:normalViewPr>
  <p:slideViewPr>
    <p:cSldViewPr snapToGrid="0" showGuides="1">
      <p:cViewPr varScale="1">
        <p:scale>
          <a:sx n="75" d="100"/>
          <a:sy n="75" d="100"/>
        </p:scale>
        <p:origin x="97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763" y="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3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763" y="9443663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F6914E3-7543-4B95-9AF6-86178912FB7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189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2T11:49:34.9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8" y="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" y="747713"/>
            <a:ext cx="6621463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90" y="4722695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8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2AC9AE1-36C4-4F19-BE38-96591C690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41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51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sida att avsluta presentationen med.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Jobba gärna med tvåfärgade rubriker för att få mer liv i sidan där det passar.</a:t>
            </a:r>
            <a:br>
              <a:rPr lang="sv-SE" dirty="0"/>
            </a:br>
            <a:r>
              <a:rPr lang="sv-SE" dirty="0"/>
              <a:t>Grundfärgen är vit, att färga en del av rubriken gul måste alltså göras manuellt.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6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24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7"/>
            <a:ext cx="12189849" cy="685799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1B33BA3-209C-4A1D-B57B-C53B7EFB1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72D87E-ECAF-3041-9C92-94172B3A5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4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8251D35-04A3-4143-8277-3D9ADF7FD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74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827E232-B642-F342-A417-01C8396C6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FED85DF-A219-8246-AD68-4DE918BB81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vå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00F6452-DA8E-B146-9B41-5270F3339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4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buFont typeface="Arial" panose="020B0604020202020204" pitchFamily="34" charset="0"/>
              <a:buChar char="–"/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1890920-E1B1-7444-8B68-FA9AB0E12E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9DD811-A68B-4F4E-95E1-94F9E806F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8177916-713D-784E-97D2-CA22A14DE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D62B51AC-9B11-4906-B98F-AF336D178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22076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2092936-68C7-D44D-8464-9A51F2E875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72284F1B-630F-4AC4-A39D-E5FBBBB214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091994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2178148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1DC9C30-3D5B-BC48-96A6-24B260B22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375167AE-461F-4B7D-93B1-3B064E523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05614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49" cy="6857998"/>
          </a:xfrm>
          <a:prstGeom prst="rect">
            <a:avLst/>
          </a:prstGeom>
        </p:spPr>
      </p:pic>
      <p:sp>
        <p:nvSpPr>
          <p:cNvPr id="13" name="Rubrik 12">
            <a:extLst>
              <a:ext uri="{FF2B5EF4-FFF2-40B4-BE49-F238E27FC236}">
                <a16:creationId xmlns:a16="http://schemas.microsoft.com/office/drawing/2014/main" id="{6E7B29A3-67D6-4046-8E1C-374E76ADB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450" y="1568936"/>
            <a:ext cx="6508750" cy="1853714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mall för rubrikformat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3A17940-9FD4-4742-8F90-3802382A66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1556" y="548504"/>
            <a:ext cx="2616241" cy="89647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1309894-A366-482D-B219-87E21AD86B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4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- Gul/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BD17F49C-DDBB-A64E-9735-C76D227F4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2pPr>
            <a:lvl3pPr marL="0" indent="-228600">
              <a:buFont typeface="Arial" panose="020B0604020202020204" pitchFamily="34" charset="0"/>
              <a:buChar char="–"/>
              <a:defRPr sz="1600">
                <a:solidFill>
                  <a:schemeClr val="accent2"/>
                </a:solidFill>
              </a:defRPr>
            </a:lvl3pPr>
            <a:lvl4pPr marL="0" indent="0">
              <a:buNone/>
              <a:defRPr sz="1400">
                <a:solidFill>
                  <a:schemeClr val="accent2"/>
                </a:solidFill>
              </a:defRPr>
            </a:lvl4pPr>
            <a:lvl5pPr marL="1800000"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D2546E5-6AC1-9E42-8E23-08C6A06CA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02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– SkidBlå/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57150" indent="-285750">
              <a:defRPr lang="sv-SE" sz="16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marL="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BB7DFB6-2524-924E-B25A-7DDE498F7C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med bildtext – SkidBlå/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252000" indent="-252000"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04C184E-FF83-DF45-81BC-1BEEB9B450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12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BILD 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65785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6CA7CE4-3EF3-FF43-9E5D-5B8514E1B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4813" y="0"/>
            <a:ext cx="416718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469BEB8-38DA-2B42-A261-180465994F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4FB9438-0919-4A14-9A25-5D24A29EC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745089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mö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D65E1E6-D81C-814F-8C82-23AC6752F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0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ljusa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2FB9A83-6A2A-9845-95F9-CCAFCF3772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5" name="Platshållare för text 15">
            <a:extLst>
              <a:ext uri="{FF2B5EF4-FFF2-40B4-BE49-F238E27FC236}">
                <a16:creationId xmlns:a16="http://schemas.microsoft.com/office/drawing/2014/main" id="{EE8A2697-1541-4F07-835F-D2645194E1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818499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nsky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428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D950DCA-2A52-EE43-8491-DA30DD9CA0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50" y="2652348"/>
            <a:ext cx="4558338" cy="15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E725238-4DE5-4D4B-AC56-73569E4AC2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B9F619-39A7-A548-BB1E-5C354D9B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04" y="2115131"/>
            <a:ext cx="7639538" cy="1851852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861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6683" y="2722343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80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26CF8D8-8654-4B87-BFB6-34AB9BF41367}"/>
              </a:ext>
            </a:extLst>
          </p:cNvPr>
          <p:cNvSpPr/>
          <p:nvPr userDrawn="1"/>
        </p:nvSpPr>
        <p:spPr bwMode="auto">
          <a:xfrm>
            <a:off x="0" y="0"/>
            <a:ext cx="531628" cy="335988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8F3AEFB-0DCD-4B17-8B01-7DE1EF082A43}"/>
              </a:ext>
            </a:extLst>
          </p:cNvPr>
          <p:cNvSpPr/>
          <p:nvPr userDrawn="1"/>
        </p:nvSpPr>
        <p:spPr bwMode="auto">
          <a:xfrm>
            <a:off x="11546958" y="6198781"/>
            <a:ext cx="645042" cy="6592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6D051AF-E82F-465F-BC31-2F5FA7A96F65}"/>
              </a:ext>
            </a:extLst>
          </p:cNvPr>
          <p:cNvSpPr/>
          <p:nvPr userDrawn="1"/>
        </p:nvSpPr>
        <p:spPr bwMode="auto">
          <a:xfrm>
            <a:off x="11823404" y="4306186"/>
            <a:ext cx="368595" cy="189259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09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-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3600" indent="-207963">
              <a:spcBef>
                <a:spcPts val="48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079500" indent="-200025">
              <a:spcBef>
                <a:spcPts val="480"/>
              </a:spcBef>
              <a:buFont typeface="Systemtypsnitt"/>
              <a:buChar char="–"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32B220-AB79-BE4C-94C2-FAC88B137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buFont typeface="Systemtypsnitt"/>
              <a:buChar char="–"/>
              <a:defRPr lang="sv-SE" sz="1400" dirty="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C9DD053-1321-3845-8813-1CA358D097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7A3ABBF-0DA8-4347-968F-E82551093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7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D02CF4E-26A3-9B47-A773-23EA1F461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>
              <a:spcBef>
                <a:spcPts val="0"/>
              </a:spcBef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8729CE8-1233-DD46-890B-2D1D875285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8AD1BFC-8AB8-4A70-8070-D604DC172D7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904" y="2661136"/>
            <a:ext cx="7639538" cy="32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162904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C81CC6B-DC4D-A44F-822F-A9DE020A209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7" r:id="rId3"/>
    <p:sldLayoutId id="2147483683" r:id="rId4"/>
    <p:sldLayoutId id="2147483659" r:id="rId5"/>
    <p:sldLayoutId id="2147483662" r:id="rId6"/>
    <p:sldLayoutId id="2147483664" r:id="rId7"/>
    <p:sldLayoutId id="2147483663" r:id="rId8"/>
    <p:sldLayoutId id="2147483665" r:id="rId9"/>
    <p:sldLayoutId id="2147483666" r:id="rId10"/>
    <p:sldLayoutId id="2147483668" r:id="rId11"/>
    <p:sldLayoutId id="2147483667" r:id="rId12"/>
    <p:sldLayoutId id="2147483679" r:id="rId13"/>
    <p:sldLayoutId id="2147483680" r:id="rId14"/>
    <p:sldLayoutId id="2147483678" r:id="rId15"/>
    <p:sldLayoutId id="2147483673" r:id="rId16"/>
    <p:sldLayoutId id="2147483686" r:id="rId17"/>
    <p:sldLayoutId id="2147483674" r:id="rId18"/>
    <p:sldLayoutId id="2147483681" r:id="rId19"/>
    <p:sldLayoutId id="2147483669" r:id="rId20"/>
    <p:sldLayoutId id="2147483655" r:id="rId21"/>
    <p:sldLayoutId id="2147483682" r:id="rId22"/>
    <p:sldLayoutId id="2147483675" r:id="rId23"/>
    <p:sldLayoutId id="2147483677" r:id="rId24"/>
    <p:sldLayoutId id="2147483676" r:id="rId25"/>
    <p:sldLayoutId id="2147483684" r:id="rId26"/>
    <p:sldLayoutId id="2147483685" r:id="rId2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2000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5750" algn="l" rtl="0" eaLnBrk="1" fontAlgn="base" hangingPunct="1">
        <a:spcBef>
          <a:spcPts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864000" indent="-2088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201600" algn="l" rtl="0" eaLnBrk="1" fontAlgn="base" hangingPunct="1">
        <a:spcBef>
          <a:spcPts val="48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630238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6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Väderprognos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07941004-2A09-8BF0-205A-ABBAA1337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3" name="Bildobjekt 2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27F4623E-F011-FFCB-19D0-76EF543CB4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54D9C32-1B0E-771B-127C-4CAADCD1B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02" y="878019"/>
            <a:ext cx="9930723" cy="49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tävlingsarenan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F2D6D8B5-C8D3-3C59-B1EC-7B47D83E4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text, karta, diagram&#10;&#10;Automatiskt genererad beskrivning">
            <a:extLst>
              <a:ext uri="{FF2B5EF4-FFF2-40B4-BE49-F238E27FC236}">
                <a16:creationId xmlns:a16="http://schemas.microsoft.com/office/drawing/2014/main" id="{7D638177-7106-BB66-1669-BE923FB29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2" y="990403"/>
            <a:ext cx="9123945" cy="5481120"/>
          </a:xfrm>
          <a:prstGeom prst="rect">
            <a:avLst/>
          </a:prstGeom>
        </p:spPr>
      </p:pic>
      <p:pic>
        <p:nvPicPr>
          <p:cNvPr id="11" name="Bildobjekt 10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331A0747-455A-503E-9496-DF9ABEAC7A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1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tävlingsbanorna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BD19E09F-ED3A-2FC3-53F0-E9990C283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8" name="Bildobjekt 7" descr="En bild som visar karta, text&#10;&#10;Automatiskt genererad beskrivning">
            <a:extLst>
              <a:ext uri="{FF2B5EF4-FFF2-40B4-BE49-F238E27FC236}">
                <a16:creationId xmlns:a16="http://schemas.microsoft.com/office/drawing/2014/main" id="{801C5509-8995-890A-91F0-AB5AA16887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11" y="819912"/>
            <a:ext cx="7367016" cy="6038088"/>
          </a:xfrm>
          <a:prstGeom prst="rect">
            <a:avLst/>
          </a:prstGeom>
        </p:spPr>
      </p:pic>
      <p:pic>
        <p:nvPicPr>
          <p:cNvPr id="9" name="Bildobjekt 8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E99301B9-4B8B-FC91-1B67-3EF0DE3AF7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3524633C-D1F0-6C67-0A2A-FC29567148DF}"/>
              </a:ext>
            </a:extLst>
          </p:cNvPr>
          <p:cNvSpPr/>
          <p:nvPr/>
        </p:nvSpPr>
        <p:spPr bwMode="auto">
          <a:xfrm>
            <a:off x="6654800" y="5246504"/>
            <a:ext cx="386080" cy="181845"/>
          </a:xfrm>
          <a:prstGeom prst="ellips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EDD94BF-25B7-E8F1-5FE3-91A7ACDF8686}"/>
              </a:ext>
            </a:extLst>
          </p:cNvPr>
          <p:cNvSpPr txBox="1"/>
          <p:nvPr/>
        </p:nvSpPr>
        <p:spPr>
          <a:xfrm>
            <a:off x="9885680" y="4064000"/>
            <a:ext cx="2310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4A7E"/>
                </a:solidFill>
              </a:rPr>
              <a:t>Dricka langning</a:t>
            </a:r>
          </a:p>
        </p:txBody>
      </p: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FE28DE7D-0306-95D2-B3F2-5B2ACCA52987}"/>
              </a:ext>
            </a:extLst>
          </p:cNvPr>
          <p:cNvCxnSpPr>
            <a:cxnSpLocks/>
          </p:cNvCxnSpPr>
          <p:nvPr/>
        </p:nvCxnSpPr>
        <p:spPr bwMode="auto">
          <a:xfrm flipH="1">
            <a:off x="7040880" y="4376113"/>
            <a:ext cx="2844800" cy="9923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8549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tävlingsbanorna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BD19E09F-ED3A-2FC3-53F0-E9990C283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9" name="Bildobjekt 8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E99301B9-4B8B-FC91-1B67-3EF0DE3AF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1BDB6ED-198A-3772-A3B9-BFED70168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193" y="944313"/>
            <a:ext cx="6382078" cy="56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66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Skidtestning och uppvärmning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09B0FA7C-E91B-F8F5-7336-6FB01BA70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3FCD674-EF0E-C080-C3DA-626ABA63C6E2}"/>
              </a:ext>
            </a:extLst>
          </p:cNvPr>
          <p:cNvSpPr txBox="1"/>
          <p:nvPr/>
        </p:nvSpPr>
        <p:spPr>
          <a:xfrm>
            <a:off x="0" y="1756378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000" b="1" dirty="0">
                <a:solidFill>
                  <a:schemeClr val="bg1"/>
                </a:solidFill>
              </a:rPr>
              <a:t>Banorna är öppna</a:t>
            </a:r>
          </a:p>
          <a:p>
            <a:pPr>
              <a:buNone/>
            </a:pPr>
            <a:r>
              <a:rPr lang="sv-SE" sz="2000" b="1" dirty="0">
                <a:solidFill>
                  <a:schemeClr val="bg1"/>
                </a:solidFill>
              </a:rPr>
              <a:t>      </a:t>
            </a:r>
            <a:r>
              <a:rPr lang="sv-SE" sz="2400" dirty="0" err="1">
                <a:solidFill>
                  <a:schemeClr val="bg1"/>
                </a:solidFill>
                <a:latin typeface="CIDFont+F1"/>
              </a:rPr>
              <a:t>Kl</a:t>
            </a:r>
            <a:r>
              <a:rPr lang="sv-SE" sz="2400" dirty="0">
                <a:solidFill>
                  <a:schemeClr val="bg1"/>
                </a:solidFill>
                <a:latin typeface="CIDFont+F1"/>
              </a:rPr>
              <a:t> </a:t>
            </a:r>
            <a:r>
              <a:rPr lang="sv-SE" dirty="0">
                <a:solidFill>
                  <a:schemeClr val="bg1"/>
                </a:solidFill>
                <a:latin typeface="CIDFont+F1"/>
              </a:rPr>
              <a:t>12</a:t>
            </a:r>
            <a:r>
              <a:rPr lang="sv-SE" sz="2400" dirty="0">
                <a:solidFill>
                  <a:schemeClr val="bg1"/>
                </a:solidFill>
                <a:latin typeface="CIDFont+F1"/>
              </a:rPr>
              <a:t>:00 – </a:t>
            </a:r>
            <a:r>
              <a:rPr lang="sv-SE" dirty="0">
                <a:solidFill>
                  <a:schemeClr val="bg1"/>
                </a:solidFill>
                <a:latin typeface="CIDFont+F1"/>
              </a:rPr>
              <a:t>14.30</a:t>
            </a:r>
            <a:endParaRPr lang="sv-SE" sz="2400" dirty="0">
              <a:solidFill>
                <a:schemeClr val="bg1"/>
              </a:solidFill>
              <a:latin typeface="CIDFont+F1"/>
            </a:endParaRPr>
          </a:p>
          <a:p>
            <a:pPr>
              <a:buNone/>
            </a:pPr>
            <a:r>
              <a:rPr lang="sv-SE" sz="2400" dirty="0">
                <a:solidFill>
                  <a:schemeClr val="bg1"/>
                </a:solidFill>
                <a:latin typeface="CIDFont+F1"/>
              </a:rPr>
              <a:t>       </a:t>
            </a:r>
          </a:p>
          <a:p>
            <a:pPr>
              <a:buNone/>
            </a:pPr>
            <a:endParaRPr lang="sv-SE" sz="2400" dirty="0">
              <a:solidFill>
                <a:schemeClr val="bg1"/>
              </a:solidFill>
              <a:latin typeface="CIDFont+F1"/>
            </a:endParaRPr>
          </a:p>
          <a:p>
            <a:pPr>
              <a:buNone/>
            </a:pPr>
            <a:endParaRPr lang="sv-SE" sz="2400" dirty="0">
              <a:solidFill>
                <a:schemeClr val="bg1"/>
              </a:solidFill>
              <a:latin typeface="CIDFont+F1"/>
            </a:endParaRPr>
          </a:p>
          <a:p>
            <a:pPr marL="0" indent="0" algn="l">
              <a:buNone/>
            </a:pPr>
            <a:endParaRPr lang="sv-SE" sz="2400" b="0" i="0" u="none" strike="noStrike" baseline="0" dirty="0">
              <a:solidFill>
                <a:schemeClr val="bg1"/>
              </a:solidFill>
              <a:latin typeface="CIDFont+F1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Pennanteckning 9">
                <a:extLst>
                  <a:ext uri="{FF2B5EF4-FFF2-40B4-BE49-F238E27FC236}">
                    <a16:creationId xmlns:a16="http://schemas.microsoft.com/office/drawing/2014/main" id="{FC4AD437-CA1B-61FE-1EFA-EE235F60A7F1}"/>
                  </a:ext>
                </a:extLst>
              </p14:cNvPr>
              <p14:cNvContentPartPr/>
              <p14:nvPr/>
            </p14:nvContentPartPr>
            <p14:xfrm>
              <a:off x="9239811" y="-658194"/>
              <a:ext cx="360" cy="360"/>
            </p14:xfrm>
          </p:contentPart>
        </mc:Choice>
        <mc:Fallback xmlns="">
          <p:pic>
            <p:nvPicPr>
              <p:cNvPr id="10" name="Pennanteckning 9">
                <a:extLst>
                  <a:ext uri="{FF2B5EF4-FFF2-40B4-BE49-F238E27FC236}">
                    <a16:creationId xmlns:a16="http://schemas.microsoft.com/office/drawing/2014/main" id="{FC4AD437-CA1B-61FE-1EFA-EE235F60A7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22171" y="-693834"/>
                <a:ext cx="36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Bildobjekt 4" descr="En bild som visar text, karta, diagram&#10;&#10;Automatiskt genererad beskrivning">
            <a:extLst>
              <a:ext uri="{FF2B5EF4-FFF2-40B4-BE49-F238E27FC236}">
                <a16:creationId xmlns:a16="http://schemas.microsoft.com/office/drawing/2014/main" id="{CF33A9E7-EB14-C100-61D5-A559ABE2F3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27" y="1128918"/>
            <a:ext cx="9459490" cy="568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2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Banpreparering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>
              <a:buNone/>
            </a:pPr>
            <a:r>
              <a:rPr lang="sv-SE" sz="1600" b="1" dirty="0"/>
              <a:t>Preparering av banorna under tävlingsdagarna.</a:t>
            </a:r>
          </a:p>
          <a:p>
            <a:pPr>
              <a:buNone/>
            </a:pPr>
            <a:r>
              <a:rPr lang="sv-SE" sz="1600" b="1" dirty="0"/>
              <a:t>   </a:t>
            </a:r>
            <a:r>
              <a:rPr lang="sv-SE" sz="1600" b="1" dirty="0" err="1"/>
              <a:t>Kl</a:t>
            </a:r>
            <a:r>
              <a:rPr lang="sv-SE" sz="1600" b="1" dirty="0"/>
              <a:t> 22:00 kvällen före.</a:t>
            </a:r>
          </a:p>
          <a:p>
            <a:pPr>
              <a:buNone/>
            </a:pPr>
            <a:r>
              <a:rPr lang="sv-SE" sz="1600" b="1" dirty="0"/>
              <a:t>   Beredskap finns, om det kommer snö.</a:t>
            </a:r>
          </a:p>
          <a:p>
            <a:pPr>
              <a:buNone/>
            </a:pPr>
            <a:endParaRPr lang="sv-SE" sz="1600" b="1" dirty="0"/>
          </a:p>
          <a:p>
            <a:pPr>
              <a:buNone/>
            </a:pPr>
            <a:r>
              <a:rPr lang="sv-SE" sz="1600" b="1" dirty="0"/>
              <a:t>Några frågor om banprepareringen?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58473C24-2232-3979-A0D1-97FED0C91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5" name="Bildobjekt 4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36823CD3-A27C-AEB3-67D6-D16E69D52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17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från TD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343.10.2 Passering av andra åkare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b="1" dirty="0"/>
              <a:t>Ska ske utan obstruktion. Dvs utan att störa/hindra andra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b="1" dirty="0" err="1"/>
              <a:t>Ev</a:t>
            </a:r>
            <a:r>
              <a:rPr lang="sv-SE" sz="1600" b="1" dirty="0"/>
              <a:t> varvad åkare ska lämna fri väg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Ej tillåtet att byta spår första 15 m efter startlinjen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222.8 Materialkontroll efter målgång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Vid langning av vätska, ska </a:t>
            </a:r>
            <a:r>
              <a:rPr lang="sv-SE" sz="1600" b="1" dirty="0" err="1"/>
              <a:t>ska</a:t>
            </a:r>
            <a:r>
              <a:rPr lang="sv-SE" sz="1600" b="1" dirty="0"/>
              <a:t> göras stillastående och ej i spåret.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Stafetter, inget krav på FIS-kod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767EC850-6CD8-BD69-A876-B14ED4243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C84D5B7F-330F-23ED-43BB-B34A9D54BC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3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från SSF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Välkommen till Boden och SM-veckan!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Tack till Bodens Skidallians!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Tack för det stora intresset, det är bra för vår sport.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SM-touren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Stomprogram 24/25, tävlingsansökan 25/26 (och framåt)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SM-veckan 2026 och 2027, ansökan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FIS-koder 24/25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14CF843-28C0-2548-BE1D-0EDE905E4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F6535C27-C051-C065-E4AC-AE9AFDFCE5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99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E91D58-6E02-1108-E943-A2AF6335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201954"/>
            <a:ext cx="7639538" cy="1143000"/>
          </a:xfrm>
        </p:spPr>
        <p:txBody>
          <a:bodyPr/>
          <a:lstStyle/>
          <a:p>
            <a:r>
              <a:rPr lang="sv-SE" sz="4000" dirty="0"/>
              <a:t>Information materialkontroll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C6D95F4-350F-BBE2-2C61-B0FFC837F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0476" y="1344954"/>
            <a:ext cx="7639050" cy="3998942"/>
          </a:xfrm>
        </p:spPr>
        <p:txBody>
          <a:bodyPr/>
          <a:lstStyle/>
          <a:p>
            <a:r>
              <a:rPr lang="sv-SE" sz="1600" b="1" dirty="0"/>
              <a:t>Testning efter målgång, alla tävlingsdagar</a:t>
            </a:r>
          </a:p>
          <a:p>
            <a:r>
              <a:rPr lang="sv-SE" sz="1600" b="1" dirty="0"/>
              <a:t>Skidor kan hämtas ut efter meddelande i WA</a:t>
            </a:r>
          </a:p>
          <a:p>
            <a:r>
              <a:rPr lang="sv-SE" sz="1600" b="1" dirty="0"/>
              <a:t>Endast grönt eller rött testvärde, gult upphör</a:t>
            </a:r>
          </a:p>
          <a:p>
            <a:r>
              <a:rPr lang="sv-SE" sz="1600" b="1" dirty="0"/>
              <a:t>Skidmärkning, bättre märken</a:t>
            </a:r>
          </a:p>
          <a:p>
            <a:pPr marL="0" indent="0">
              <a:buNone/>
            </a:pPr>
            <a:r>
              <a:rPr lang="sv-SE" sz="1600" b="1" dirty="0">
                <a:solidFill>
                  <a:srgbClr val="FF0000"/>
                </a:solidFill>
              </a:rPr>
              <a:t>Märken fästs på skidorna när de är TORRA, RENA och RUMSTEMPERERADE!</a:t>
            </a:r>
          </a:p>
          <a:p>
            <a:pPr marL="0" indent="0">
              <a:buNone/>
            </a:pPr>
            <a:r>
              <a:rPr lang="sv-SE" sz="1600" b="1" dirty="0"/>
              <a:t>Alla får märken dag 1 och 2, därefter ta bara så mycket som det behövs. </a:t>
            </a:r>
          </a:p>
          <a:p>
            <a:pPr marL="0" indent="0">
              <a:buNone/>
            </a:pPr>
            <a:r>
              <a:rPr lang="sv-SE" sz="1600" b="1" dirty="0"/>
              <a:t>Använd spritpennor, egna pennor, märklappar går att återanvända.</a:t>
            </a:r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08699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3800" dirty="0"/>
              <a:t>Information från tävlingsledningen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Sprintstafetten på torsdag, lag uppställning ska in till tävlingsexpedition senast </a:t>
            </a:r>
            <a:r>
              <a:rPr lang="sv-SE" sz="2400" b="1" dirty="0" err="1"/>
              <a:t>kl</a:t>
            </a:r>
            <a:r>
              <a:rPr lang="sv-SE" sz="2400" b="1" dirty="0"/>
              <a:t> 18.00 på onsdag.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TV-transponder fås med nummervästen till onsdagens lopp. Behålls hela veckan!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Chiptest finns vid tävlingsexpeditionen.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 err="1"/>
              <a:t>Paglaslingan</a:t>
            </a:r>
            <a:r>
              <a:rPr lang="sv-SE" sz="2400" b="1" dirty="0"/>
              <a:t> är öppen för träning hela veckan, god tur!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Preparerad både för klassiskt och fristil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Vallabodar.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E1C736FE-C47A-2AC9-B9D6-24A1DB2F2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2752B3BA-5930-1584-B0AC-90C6A6D2B1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8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446664" y="2109882"/>
            <a:ext cx="6714698" cy="3390710"/>
          </a:xfrm>
        </p:spPr>
        <p:txBody>
          <a:bodyPr/>
          <a:lstStyle/>
          <a:p>
            <a:pPr algn="ctr"/>
            <a:r>
              <a:rPr lang="sv-SE" dirty="0"/>
              <a:t>Lagledarmöte </a:t>
            </a:r>
            <a:r>
              <a:rPr lang="sv-SE" dirty="0" err="1"/>
              <a:t>INför</a:t>
            </a:r>
            <a:br>
              <a:rPr lang="sv-SE" dirty="0"/>
            </a:br>
            <a:r>
              <a:rPr lang="sv-SE" dirty="0"/>
              <a:t>SM </a:t>
            </a:r>
            <a:br>
              <a:rPr lang="sv-SE" dirty="0"/>
            </a:br>
            <a:r>
              <a:rPr lang="sv-SE" dirty="0"/>
              <a:t>Masstart 20km</a:t>
            </a:r>
          </a:p>
        </p:txBody>
      </p:sp>
      <p:sp>
        <p:nvSpPr>
          <p:cNvPr id="9" name="Underrubrik 8"/>
          <p:cNvSpPr txBox="1">
            <a:spLocks/>
          </p:cNvSpPr>
          <p:nvPr/>
        </p:nvSpPr>
        <p:spPr>
          <a:xfrm>
            <a:off x="1963633" y="5674304"/>
            <a:ext cx="6027737" cy="5140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2857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864000" indent="-208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201600" algn="l" rtl="0" eaLnBrk="1" fontAlgn="base" hangingPunct="1">
              <a:spcBef>
                <a:spcPts val="48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630238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sv-SE" kern="0" dirty="0">
                <a:solidFill>
                  <a:schemeClr val="bg1"/>
                </a:solidFill>
              </a:rPr>
              <a:t>Boden 20-26/3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985561" y="816180"/>
            <a:ext cx="198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Arrangörens </a:t>
            </a:r>
          </a:p>
          <a:p>
            <a:r>
              <a:rPr lang="sv-SE" dirty="0">
                <a:solidFill>
                  <a:schemeClr val="bg1"/>
                </a:solidFill>
              </a:rPr>
              <a:t>logotyp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35A7816B-AC04-9359-7E40-F6DB427EC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221" y="878110"/>
            <a:ext cx="2194560" cy="707136"/>
          </a:xfrm>
          <a:prstGeom prst="rect">
            <a:avLst/>
          </a:prstGeom>
        </p:spPr>
      </p:pic>
      <p:pic>
        <p:nvPicPr>
          <p:cNvPr id="4" name="Bildobjekt 3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16451CCD-2962-E4F5-A665-DF3C6D0E57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22" y="436722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5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5595" y="2722343"/>
            <a:ext cx="8614836" cy="1143000"/>
          </a:xfrm>
        </p:spPr>
        <p:txBody>
          <a:bodyPr/>
          <a:lstStyle/>
          <a:p>
            <a:pPr algn="ctr"/>
            <a:r>
              <a:rPr lang="sv-SE" dirty="0"/>
              <a:t>Tack för att ni lyssnat. </a:t>
            </a:r>
            <a:br>
              <a:rPr lang="sv-SE" dirty="0"/>
            </a:br>
            <a:r>
              <a:rPr lang="sv-SE" dirty="0"/>
              <a:t>Lycka till!</a:t>
            </a:r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4A86297A-4609-D75E-1A6F-3E2DE2E44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36" y="0"/>
            <a:ext cx="3384164" cy="1090453"/>
          </a:xfrm>
          <a:prstGeom prst="rect">
            <a:avLst/>
          </a:prstGeom>
        </p:spPr>
      </p:pic>
      <p:pic>
        <p:nvPicPr>
          <p:cNvPr id="5" name="Bildobjekt 4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E5E10B41-722D-159D-FF48-A5DF9FC4C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03" y="572446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71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AFFE15AF-052B-EA0E-C596-33FFE6A43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8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dirty="0"/>
              <a:t>Agenda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95179" y="935574"/>
            <a:ext cx="8124138" cy="5501416"/>
          </a:xfrm>
        </p:spPr>
        <p:txBody>
          <a:bodyPr/>
          <a:lstStyle/>
          <a:p>
            <a:pPr>
              <a:buNone/>
            </a:pPr>
            <a:r>
              <a:rPr lang="sv-SE" sz="1600" dirty="0"/>
              <a:t>Presentation av tävlingsledning, jury och SSF-representant</a:t>
            </a:r>
          </a:p>
          <a:p>
            <a:pPr>
              <a:buNone/>
            </a:pPr>
            <a:r>
              <a:rPr lang="sv-SE" sz="1600" dirty="0"/>
              <a:t>Tävlingsprogram</a:t>
            </a:r>
          </a:p>
          <a:p>
            <a:pPr>
              <a:buNone/>
            </a:pPr>
            <a:r>
              <a:rPr lang="sv-SE" sz="1600" dirty="0"/>
              <a:t>Översikt av tävlingsorten</a:t>
            </a:r>
          </a:p>
          <a:p>
            <a:pPr>
              <a:buNone/>
            </a:pPr>
            <a:r>
              <a:rPr lang="sv-SE" sz="1600" dirty="0"/>
              <a:t>Tidsschema för tävlingarna</a:t>
            </a:r>
          </a:p>
          <a:p>
            <a:pPr>
              <a:buNone/>
            </a:pPr>
            <a:r>
              <a:rPr lang="sv-SE" sz="1600" dirty="0"/>
              <a:t>Information om nummervästar och lottning</a:t>
            </a:r>
          </a:p>
          <a:p>
            <a:pPr>
              <a:buNone/>
            </a:pPr>
            <a:r>
              <a:rPr lang="sv-SE" sz="1600" dirty="0"/>
              <a:t>Väderprognos</a:t>
            </a:r>
          </a:p>
          <a:p>
            <a:pPr>
              <a:buNone/>
            </a:pPr>
            <a:r>
              <a:rPr lang="sv-SE" sz="1600" dirty="0"/>
              <a:t>Presentation av tävlingsarenan</a:t>
            </a:r>
          </a:p>
          <a:p>
            <a:pPr>
              <a:buNone/>
            </a:pPr>
            <a:r>
              <a:rPr lang="sv-SE" sz="1600" dirty="0"/>
              <a:t>Presentation av tävlingsbanorna</a:t>
            </a:r>
          </a:p>
          <a:p>
            <a:pPr>
              <a:buNone/>
            </a:pPr>
            <a:r>
              <a:rPr lang="sv-SE" sz="1600" dirty="0"/>
              <a:t>Skidtestning och uppvärmning</a:t>
            </a:r>
          </a:p>
          <a:p>
            <a:pPr>
              <a:buNone/>
            </a:pPr>
            <a:r>
              <a:rPr lang="sv-SE" sz="1600" dirty="0"/>
              <a:t>Banpreparering</a:t>
            </a:r>
          </a:p>
          <a:p>
            <a:pPr>
              <a:buNone/>
            </a:pPr>
            <a:r>
              <a:rPr lang="sv-SE" sz="1600" dirty="0"/>
              <a:t>Information från TD</a:t>
            </a:r>
          </a:p>
          <a:p>
            <a:pPr>
              <a:buNone/>
            </a:pPr>
            <a:r>
              <a:rPr lang="sv-SE" sz="1600" dirty="0"/>
              <a:t>Information materialkontroll</a:t>
            </a:r>
          </a:p>
          <a:p>
            <a:pPr>
              <a:buNone/>
            </a:pPr>
            <a:r>
              <a:rPr lang="sv-SE" sz="1600" dirty="0"/>
              <a:t>Information från SSF</a:t>
            </a:r>
          </a:p>
          <a:p>
            <a:pPr>
              <a:buNone/>
            </a:pPr>
            <a:r>
              <a:rPr lang="sv-SE" sz="1600" dirty="0"/>
              <a:t>Information från tävlingsledningen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65101" y="253353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653E9EA8-71CC-387E-9C7F-0992F0B9D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E19A9DBA-199E-0178-C744-002355389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2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b="1" dirty="0"/>
              <a:t>Presentation av tävlingsledning, jury och SSF-representant</a:t>
            </a:r>
            <a:r>
              <a:rPr lang="sv-SE" sz="4000" dirty="0"/>
              <a:t>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78748" y="256330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7" name="ZoneTexte 6"/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1170216" y="1253478"/>
            <a:ext cx="6248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TÄVLINGSLEDNING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Tävlingsledare: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Sipola 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Tävlingssekreterare: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Anders Vall</a:t>
            </a:r>
          </a:p>
          <a:p>
            <a:pPr lvl="2"/>
            <a:r>
              <a:rPr lang="sv-SE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Banchef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Stefan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Holmbom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Tidtagning:		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Elite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timing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Speaker: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Oskar Danielsson Frost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Chef webb: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Jan-Erik Matti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226218" y="3897144"/>
            <a:ext cx="61923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JURY: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TD: 	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Thomas Granlund 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TDA: 	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Magnus Elmqvist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Tävlingsledare: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Sipola</a:t>
            </a:r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1242155" y="5096919"/>
            <a:ext cx="6076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SSF:</a:t>
            </a:r>
          </a:p>
          <a:p>
            <a:pPr lvl="2"/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Ludvig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Remb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tävlingskoordinator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A49B2353-8247-BA29-1C50-6427E2D42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6" name="Bildobjekt 5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1718831E-BE19-1CCA-C897-CB1AECAB2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9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Tävlingsprogram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1195179" y="950487"/>
            <a:ext cx="8124138" cy="495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8000" indent="-2880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 baseline="0">
                <a:solidFill>
                  <a:schemeClr val="bg1"/>
                </a:solidFill>
                <a:latin typeface="+mn-lt"/>
                <a:ea typeface="+mn-ea"/>
              </a:defRPr>
            </a:lvl2pPr>
            <a:lvl3pPr marL="863600" indent="-207963" algn="l" rtl="0" eaLnBrk="1" fontAlgn="base" hangingPunct="1"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079500" indent="-200025" algn="l" rtl="0" eaLnBrk="1" fontAlgn="base" hangingPunct="1">
              <a:spcBef>
                <a:spcPts val="480"/>
              </a:spcBef>
              <a:spcAft>
                <a:spcPct val="0"/>
              </a:spcAft>
              <a:buFont typeface="Systemtypsnitt"/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Onsdag:   	SM  20km masstart,  fristil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kern="0" dirty="0"/>
              <a:t>Torsdag:	SM  Sprintstafett, klassiskt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Fredag:	SM  10km individuell start, klassiskt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Söndag:	SM  Sprint, fristil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Måndag:	SM  Stafett, 3x7,5km/ 3x5km, fristil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Tisdag:		SM  50km/30km individuell start, klassiskt</a:t>
            </a:r>
            <a:endParaRPr lang="sv-SE" sz="20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kern="0" dirty="0"/>
              <a:t>Framtida lagledarmöten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Onsdag </a:t>
            </a:r>
            <a:r>
              <a:rPr lang="sv-SE" sz="1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19.00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Torsdag </a:t>
            </a:r>
            <a:r>
              <a:rPr lang="sv-SE" sz="1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b="1" kern="0" dirty="0"/>
              <a:t>Prisutdelningar 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Medborgarplatsen (utanför </a:t>
            </a:r>
            <a:r>
              <a:rPr lang="sv-SE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Bodensia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sv-SE" sz="20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Onsdag </a:t>
            </a:r>
            <a:r>
              <a:rPr lang="sv-SE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17.00 i Pagla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Torsdag </a:t>
            </a:r>
            <a:r>
              <a:rPr lang="sv-SE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19.45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Fredag  </a:t>
            </a:r>
            <a:r>
              <a:rPr lang="sv-SE" sz="1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Lördag </a:t>
            </a:r>
            <a:r>
              <a:rPr lang="sv-SE" sz="1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Söndag </a:t>
            </a:r>
            <a:r>
              <a:rPr lang="sv-SE" sz="1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18.30</a:t>
            </a:r>
            <a:endParaRPr lang="sv-SE" sz="16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Måndag och tisdag på Pagla skidstadion</a:t>
            </a:r>
          </a:p>
          <a:p>
            <a:pPr>
              <a:buFont typeface="Wingdings" panose="05000000000000000000" pitchFamily="2" charset="2"/>
              <a:buNone/>
            </a:pPr>
            <a:endParaRPr lang="sv-SE" sz="1600" kern="0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C0BE005F-49C5-A4BA-1CEF-882C173E0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5198BCFB-39C8-C385-F3AB-C15BD6710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6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Översikt av tävlingsorten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24157" y="267001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224578" y="1190764"/>
            <a:ext cx="7550932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Lägg in en karta som visar var på orten tävlingsplatsen ligger och övriga platser på orten som är viktiga för tävlingen (hotell, resecentrum, affärer, nöjen et c.)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D4A6E098-0040-3104-5A32-EA7FDAC49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AB64F8C-7AED-F61C-6CD1-47E0CE9175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38" t="18901" r="-13692" b="7091"/>
          <a:stretch/>
        </p:blipFill>
        <p:spPr>
          <a:xfrm>
            <a:off x="1062658" y="1057223"/>
            <a:ext cx="11772000" cy="523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3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Tidsschema för tävlingarna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940904"/>
            <a:ext cx="8124138" cy="543957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Onsdag: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 err="1"/>
              <a:t>Kl</a:t>
            </a:r>
            <a:r>
              <a:rPr lang="sv-SE" sz="1600" b="1" dirty="0"/>
              <a:t> 14.35	Masstart 20km Damer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 err="1"/>
              <a:t>Kl</a:t>
            </a:r>
            <a:r>
              <a:rPr lang="sv-SE" sz="1600" b="1" dirty="0"/>
              <a:t> 15.50	Masstart 20km Herrar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 err="1"/>
              <a:t>Kl</a:t>
            </a:r>
            <a:r>
              <a:rPr lang="sv-SE" sz="1600" b="1" dirty="0"/>
              <a:t> 17.00   Prisutdelning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 err="1"/>
              <a:t>Kl</a:t>
            </a:r>
            <a:r>
              <a:rPr lang="sv-SE" sz="1600" b="1" dirty="0"/>
              <a:t> 18.00-19.00 Officiell träning OBS fel i PM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 err="1"/>
              <a:t>Kl</a:t>
            </a:r>
            <a:r>
              <a:rPr lang="sv-SE" sz="1600" b="1" dirty="0"/>
              <a:t> 19.00  Digitalt lagledarmöte, Teams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Torsdag: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b="1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6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09.50 Teamsprint </a:t>
            </a:r>
            <a:r>
              <a:rPr lang="sv-SE" sz="1600" b="1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semifinaler</a:t>
            </a:r>
            <a:r>
              <a:rPr lang="sv-SE" sz="16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Startordning: Damer sedan herrar.</a:t>
            </a:r>
            <a:br>
              <a:rPr lang="sv-SE" sz="16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sv-SE" sz="1600" b="1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6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v-SE" sz="1600" b="1" dirty="0">
                <a:ea typeface="Cambria" panose="02040503050406030204" pitchFamily="18" charset="0"/>
                <a:cs typeface="Times New Roman" panose="02020603050405020304" pitchFamily="18" charset="0"/>
              </a:rPr>
              <a:t>12.50</a:t>
            </a:r>
            <a:r>
              <a:rPr lang="sv-SE" sz="16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v-SE" sz="1600" b="1" dirty="0">
                <a:ea typeface="Cambria" panose="02040503050406030204" pitchFamily="18" charset="0"/>
                <a:cs typeface="Times New Roman" panose="02020603050405020304" pitchFamily="18" charset="0"/>
              </a:rPr>
              <a:t>Teamsprint finaler</a:t>
            </a:r>
            <a:r>
              <a:rPr lang="sv-SE" sz="16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Startordning: Damer sedan herrar.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 err="1"/>
              <a:t>Kl</a:t>
            </a:r>
            <a:r>
              <a:rPr lang="sv-SE" sz="1600" b="1" dirty="0"/>
              <a:t> 16.00-17.00 Officiell träning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 err="1"/>
              <a:t>Kl</a:t>
            </a:r>
            <a:r>
              <a:rPr lang="sv-SE" sz="1600" b="1" dirty="0"/>
              <a:t> 18.00 Digitalt lagledarmöte, Teams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Fredag: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b="1" dirty="0" err="1"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600" b="1" dirty="0">
                <a:ea typeface="Cambria" panose="02040503050406030204" pitchFamily="18" charset="0"/>
                <a:cs typeface="Times New Roman" panose="02020603050405020304" pitchFamily="18" charset="0"/>
              </a:rPr>
              <a:t> 10.05 10km klassiskt individuell start Damer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b="1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6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12.35 10km </a:t>
            </a:r>
            <a:r>
              <a:rPr lang="sv-SE" sz="1600" b="1" dirty="0">
                <a:ea typeface="Cambria" panose="02040503050406030204" pitchFamily="18" charset="0"/>
                <a:cs typeface="Times New Roman" panose="02020603050405020304" pitchFamily="18" charset="0"/>
              </a:rPr>
              <a:t>klassiskt individuell start Herrar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800" b="1" dirty="0"/>
          </a:p>
          <a:p>
            <a:pPr marL="0" indent="0">
              <a:lnSpc>
                <a:spcPct val="100000"/>
              </a:lnSpc>
              <a:buNone/>
            </a:pPr>
            <a:endParaRPr lang="sv-S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2214E504-1DF0-ACB0-69D7-A87C13EC2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199640F-F947-11FD-AB82-12F3E10BBB75}"/>
              </a:ext>
            </a:extLst>
          </p:cNvPr>
          <p:cNvSpPr txBox="1"/>
          <p:nvPr/>
        </p:nvSpPr>
        <p:spPr>
          <a:xfrm>
            <a:off x="7132320" y="3994861"/>
            <a:ext cx="5058501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Söndag: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11.3</a:t>
            </a:r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 Sprint kval, fristil Damer sedan herrar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15.05 Sprint finaler, fristil Damer sedan herrar</a:t>
            </a:r>
          </a:p>
          <a:p>
            <a:r>
              <a:rPr lang="sv-SE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Måndag: 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12.35 Stafett klassiskt, Herrar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14.20 Stafett klassiskt, Damer</a:t>
            </a:r>
          </a:p>
          <a:p>
            <a:r>
              <a:rPr lang="sv-SE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Tisdag:</a:t>
            </a:r>
            <a:endParaRPr lang="sv-SE" sz="18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10.05 30km klassiskt individuell start Damer</a:t>
            </a:r>
            <a:endParaRPr lang="sv-SE" sz="18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12.50 50km klassiskt individuell start Herrar</a:t>
            </a:r>
            <a:endParaRPr lang="sv-SE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Bildobjekt 4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67CE1F08-504F-F744-5D7F-E93DAE8509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8" y="5552185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0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Tidsschema för tävlingarna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F5A7FB-8AB9-0C20-A05E-09FD61727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5FD0E86E-20B1-D6EB-77F9-9B82CA484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4" y="11555"/>
            <a:ext cx="9874582" cy="6842369"/>
          </a:xfrm>
          <a:prstGeom prst="rect">
            <a:avLst/>
          </a:prstGeom>
        </p:spPr>
      </p:pic>
      <p:pic>
        <p:nvPicPr>
          <p:cNvPr id="13" name="Bildobjekt 12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7B6F53AA-F31A-C456-AFCF-6B56EABC9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450" y="43601"/>
            <a:ext cx="1734591" cy="963565"/>
          </a:xfrm>
          <a:prstGeom prst="rect">
            <a:avLst/>
          </a:prstGeom>
        </p:spPr>
      </p:pic>
      <p:pic>
        <p:nvPicPr>
          <p:cNvPr id="14" name="Bildobjekt 13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AC05D243-C66E-877A-8B7F-4CB8B48567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53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1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om nummervästar och lottning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b="1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Tävlingsexpedition</a:t>
            </a:r>
            <a:r>
              <a:rPr lang="sv-SE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öppen </a:t>
            </a: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Onsdag 		</a:t>
            </a:r>
            <a:r>
              <a:rPr lang="sv-SE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07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00-16.00</a:t>
            </a:r>
            <a:endParaRPr lang="sv-SE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Torsdag 	</a:t>
            </a:r>
            <a:r>
              <a:rPr lang="sv-SE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07.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00-16.00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Fredag 		</a:t>
            </a:r>
            <a:r>
              <a:rPr lang="sv-SE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07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00-16.00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Lördag 		Skidskytte är öppen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Söndag 		</a:t>
            </a:r>
            <a:r>
              <a:rPr lang="sv-SE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07.00-18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Måndag 	</a:t>
            </a:r>
            <a:r>
              <a:rPr lang="sv-SE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07.00-18.00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Tisdag 		</a:t>
            </a:r>
            <a:r>
              <a:rPr lang="sv-SE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07.00-18.00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Lottning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Nummervästar hämtas där och behålls av den tävlande efter tävlingen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solidFill>
                  <a:schemeClr val="bg1"/>
                </a:solidFill>
              </a:rPr>
              <a:t>Startpositioner</a:t>
            </a:r>
            <a:r>
              <a:rPr lang="sv-SE" sz="2000" dirty="0"/>
              <a:t> </a:t>
            </a:r>
            <a:r>
              <a:rPr lang="sv-SE" sz="2000" dirty="0">
                <a:solidFill>
                  <a:schemeClr val="bg1"/>
                </a:solidFill>
              </a:rPr>
              <a:t>masstart enligt FIS punkter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86BBD848-249B-17F6-888A-A95F78C99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48420C9D-892C-9764-2928-1ADF22624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8169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npassat 4">
      <a:dk1>
        <a:srgbClr val="005B9F"/>
      </a:dk1>
      <a:lt1>
        <a:srgbClr val="FFFFFF"/>
      </a:lt1>
      <a:dk2>
        <a:srgbClr val="009FE3"/>
      </a:dk2>
      <a:lt2>
        <a:srgbClr val="FFDD00"/>
      </a:lt2>
      <a:accent1>
        <a:srgbClr val="15304E"/>
      </a:accent1>
      <a:accent2>
        <a:srgbClr val="005B9F"/>
      </a:accent2>
      <a:accent3>
        <a:srgbClr val="009FE3"/>
      </a:accent3>
      <a:accent4>
        <a:srgbClr val="FFDD00"/>
      </a:accent4>
      <a:accent5>
        <a:srgbClr val="4F3012"/>
      </a:accent5>
      <a:accent6>
        <a:srgbClr val="9D4916"/>
      </a:accent6>
      <a:hlink>
        <a:srgbClr val="005C9D"/>
      </a:hlink>
      <a:folHlink>
        <a:srgbClr val="333333"/>
      </a:folHlink>
    </a:clrScheme>
    <a:fontScheme name="Sv Skidförbundet -1">
      <a:majorFont>
        <a:latin typeface="Impac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999999"/>
        </a:dk2>
        <a:lt2>
          <a:srgbClr val="CCCCCC"/>
        </a:lt2>
        <a:accent1>
          <a:srgbClr val="003399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E700"/>
        </a:accent6>
        <a:hlink>
          <a:srgbClr val="CC99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Mall SSF 210602" id="{AB5410E7-E474-4DBF-B5BA-3043F6925828}" vid="{88548811-2D12-4FCE-B4AE-E4DAE9D98FAF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0CADC-1E02-41AA-92DD-2FCB93CC8C9C}">
  <we:reference id="wa104178141" version="3.1.2.22" store="sv-SE" storeType="OMEX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17F801A2D0F844BDCEA68E3EDDF389" ma:contentTypeVersion="4" ma:contentTypeDescription="Skapa ett nytt dokument." ma:contentTypeScope="" ma:versionID="a7a9e75f1cf9d17592e57ff10061c19c">
  <xsd:schema xmlns:xsd="http://www.w3.org/2001/XMLSchema" xmlns:xs="http://www.w3.org/2001/XMLSchema" xmlns:p="http://schemas.microsoft.com/office/2006/metadata/properties" xmlns:ns2="98668702-54c9-4dcb-bc30-a3eac5e027f5" xmlns:ns3="c9d490c9-2e27-422c-8459-e12405289ed2" targetNamespace="http://schemas.microsoft.com/office/2006/metadata/properties" ma:root="true" ma:fieldsID="12d71283f8a1ab8527cd284b1dc897e8" ns2:_="" ns3:_="">
    <xsd:import namespace="98668702-54c9-4dcb-bc30-a3eac5e027f5"/>
    <xsd:import namespace="c9d490c9-2e27-422c-8459-e12405289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68702-54c9-4dcb-bc30-a3eac5e02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490c9-2e27-422c-8459-e12405289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6B8818-4958-4474-9286-AC9C4CBC0E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668702-54c9-4dcb-bc30-a3eac5e027f5"/>
    <ds:schemaRef ds:uri="c9d490c9-2e27-422c-8459-e12405289e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840703-8FC1-4F09-9B88-A62C40D91C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80FB47-0310-4D5B-BE82-806BC4552609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98668702-54c9-4dcb-bc30-a3eac5e027f5"/>
    <ds:schemaRef ds:uri="c9d490c9-2e27-422c-8459-e12405289ed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Mall SSF 210701</Template>
  <TotalTime>2265</TotalTime>
  <Words>1665</Words>
  <Application>Microsoft Office PowerPoint</Application>
  <PresentationFormat>Bredbild</PresentationFormat>
  <Paragraphs>275</Paragraphs>
  <Slides>21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Arial</vt:lpstr>
      <vt:lpstr>Cambria</vt:lpstr>
      <vt:lpstr>CIDFont+F1</vt:lpstr>
      <vt:lpstr>Impact</vt:lpstr>
      <vt:lpstr>Systemtypsnitt</vt:lpstr>
      <vt:lpstr>Wingdings</vt:lpstr>
      <vt:lpstr>Blank Presentation</vt:lpstr>
      <vt:lpstr>PowerPoint-presentation</vt:lpstr>
      <vt:lpstr>Lagledarmöte INför SM  Masstart 20km</vt:lpstr>
      <vt:lpstr>Agenda </vt:lpstr>
      <vt:lpstr>Presentation av tävlingsledning, jury och SSF-representant </vt:lpstr>
      <vt:lpstr>Tävlingsprogram</vt:lpstr>
      <vt:lpstr>Översikt av tävlingsorten</vt:lpstr>
      <vt:lpstr>Tidsschema för tävlingarna</vt:lpstr>
      <vt:lpstr>Tidsschema för tävlingarna</vt:lpstr>
      <vt:lpstr>Information om nummervästar och lottning</vt:lpstr>
      <vt:lpstr>Väderprognos</vt:lpstr>
      <vt:lpstr>Presentation av tävlingsarenan</vt:lpstr>
      <vt:lpstr>Presentation av tävlingsbanorna</vt:lpstr>
      <vt:lpstr>Presentation av tävlingsbanorna</vt:lpstr>
      <vt:lpstr>Skidtestning och uppvärmning</vt:lpstr>
      <vt:lpstr>Banpreparering</vt:lpstr>
      <vt:lpstr>Information från TD</vt:lpstr>
      <vt:lpstr>Information från SSF</vt:lpstr>
      <vt:lpstr>Information materialkontroll</vt:lpstr>
      <vt:lpstr>Information från tävlingsledningen</vt:lpstr>
      <vt:lpstr>Tack för att ni lyssnat.  Lycka till!</vt:lpstr>
      <vt:lpstr>PowerPoint-presentation</vt:lpstr>
    </vt:vector>
  </TitlesOfParts>
  <Manager>Lotte Jernberg</Manager>
  <Company>Essen International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Ludvig Remb</dc:creator>
  <cp:lastModifiedBy>Bodens Skidklubb</cp:lastModifiedBy>
  <cp:revision>6</cp:revision>
  <cp:lastPrinted>2023-12-14T09:57:21Z</cp:lastPrinted>
  <dcterms:created xsi:type="dcterms:W3CDTF">2021-12-13T14:14:56Z</dcterms:created>
  <dcterms:modified xsi:type="dcterms:W3CDTF">2024-03-20T05:57:33Z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0x0101001517F801A2D0F844BDCEA68E3EDDF389</vt:lpwstr>
  </property>
</Properties>
</file>